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8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termCode=20222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wiki.cdot.senecacollege.ca/wiki/Tutorial_1:_Using_Your_Matrix_Server_Account#INVESTIGATION_1:_ACCESSING_YOUR_MATRIX_LINUX_ACCOUNT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my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br>
              <a:rPr dirty="0"/>
            </a:b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br>
              <a:rPr dirty="0"/>
            </a:br>
            <a:br>
              <a:rPr dirty="0"/>
            </a:b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0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4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https://apps.senecacollege.ca/ssos/findOutline.do?schoolCode=SICT&amp;termCode=20222&amp;subjectCode=ULI101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Outline</a:t>
            </a: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1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Examination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Information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 fontScale="77500" lnSpcReduction="20000"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b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Purpose of an Operating System</a:t>
            </a:r>
            <a:b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</a:b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b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</a:b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preferences.</a:t>
            </a:r>
            <a:b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</a:br>
            <a:b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</a:br>
            <a:b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</a:br>
            <a:b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</a:br>
            <a:b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</a:b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70’s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2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features: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users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Unix 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3332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0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to 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Hardware 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standard).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to run UNIX;</a:t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therefore, UNIX was NOT available to run on the majority of PCs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Richard 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3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br>
              <a:rPr lang="en-CA" sz="2400" b="1" spc="-1" dirty="0">
                <a:solidFill>
                  <a:srgbClr val="000000"/>
                </a:solidFill>
                <a:latin typeface="Gill Sans MT"/>
              </a:rPr>
            </a:br>
            <a:br>
              <a:rPr lang="en-CA" sz="2400" b="1" spc="-1" dirty="0">
                <a:solidFill>
                  <a:srgbClr val="000000"/>
                </a:solidFill>
                <a:latin typeface="Gill Sans MT"/>
              </a:rPr>
            </a:b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In 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65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commands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699209"/>
              </p:ext>
            </p:extLst>
          </p:nvPr>
        </p:nvGraphicFramePr>
        <p:xfrm>
          <a:off x="1643120" y="2692301"/>
          <a:ext cx="9219439" cy="161544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my.senecacollege.ca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ict.senecacollege.ca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Main ICT Webserver (instructor</a:t>
                      </a:r>
                      <a:r>
                        <a:rPr lang="en-CA" sz="1400" b="1" strike="noStrike" spc="-1" baseline="0" dirty="0">
                          <a:solidFill>
                            <a:srgbClr val="000000"/>
                          </a:solidFill>
                          <a:latin typeface="Gill Sans MT"/>
                        </a:rPr>
                        <a:t> notes, slides documents, etc.)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tutorial 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Virtual Computers 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Online Tutorials 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Online Review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2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60" y="2410903"/>
            <a:ext cx="4419000" cy="24959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7885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7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Evaluation) / Course 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600200" lvl="3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Linux)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 / From Seneca Computer Lab  (Via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600" b="0" strike="noStrike" spc="-1" dirty="0">
              <a:latin typeface="Arial"/>
            </a:endParaRPr>
          </a:p>
          <a:p>
            <a:pPr marL="1600200" lvl="3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How to Logout of your Matrix Linux Account / Getting Assistance (ITS </a:t>
            </a:r>
            <a:r>
              <a:rPr lang="en-US" sz="1600" spc="-1" dirty="0" err="1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br>
              <a:rPr dirty="0"/>
            </a:b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0"/>
            <a:ext cx="7944861" cy="38284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600" b="1" strike="noStrike" spc="-1" dirty="0">
                <a:solidFill>
                  <a:srgbClr val="000000"/>
                </a:solidFill>
                <a:latin typeface="Gill Sans MT"/>
              </a:rPr>
              <a:t>Accessing Matrix from your Home Computer:</a:t>
            </a:r>
            <a:br>
              <a:rPr lang="en-CA" sz="3600" b="1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36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Based on the type of course delivery method, students may be required 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/>
              <a:t>in the Seneca computer lab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33" y="4026752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3" y="4075659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6904" y="5358542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ssh</a:t>
            </a:r>
            <a:r>
              <a:rPr lang="en-US" sz="1200" dirty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286434" y="5358542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ssh</a:t>
            </a:r>
            <a:r>
              <a:rPr lang="en-US" sz="1200" dirty="0"/>
              <a:t> graphical application</a:t>
            </a:r>
            <a:br>
              <a:rPr lang="en-US" sz="1200" dirty="0"/>
            </a:br>
            <a:r>
              <a:rPr lang="en-US" sz="1200" dirty="0"/>
              <a:t> in MS Windows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759482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Connecting to the Seneca </a:t>
            </a:r>
            <a:r>
              <a:rPr lang="en-CA" sz="3200" b="1" strike="noStrike" spc="-1" dirty="0" err="1">
                <a:solidFill>
                  <a:srgbClr val="000000"/>
                </a:solidFill>
                <a:latin typeface="Gill Sans MT"/>
              </a:rPr>
              <a:t>GlobalProtect</a:t>
            </a: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  Student VPN</a:t>
            </a:r>
            <a:br>
              <a:rPr sz="2100" dirty="0"/>
            </a:br>
            <a:br>
              <a:rPr dirty="0"/>
            </a:b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As of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September 2020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, all Seneca College students are required to </a:t>
            </a:r>
            <a:r>
              <a:rPr lang="en-CA" sz="25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br>
              <a:rPr sz="2200" dirty="0"/>
            </a:b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Seneca </a:t>
            </a:r>
            <a:r>
              <a:rPr lang="en-CA" sz="2500" b="1" strike="noStrike" spc="-1" dirty="0" err="1">
                <a:solidFill>
                  <a:srgbClr val="000000"/>
                </a:solidFill>
                <a:latin typeface="Gill Sans MT"/>
              </a:rPr>
              <a:t>GlobalProtect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 Student VPN 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 to their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5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5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br>
              <a:rPr sz="2200" dirty="0"/>
            </a:br>
            <a:br>
              <a:rPr sz="2200" dirty="0"/>
            </a:b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25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br>
              <a:rPr sz="2200" dirty="0"/>
            </a:br>
            <a:br>
              <a:rPr sz="2200" dirty="0"/>
            </a:b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25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25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274300" y="304800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10, Mac OSX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Regardless of the operating systems, in 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senecausername@matrix.senecacollege.ca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Enter 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20" y="1871036"/>
            <a:ext cx="9000580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. 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the full domain name: </a:t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are connecting to your Matrix account, you will be prompted to share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public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This will allow your interaction between your Matrix account and your remote computer encrypted for additional security.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ENTER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 When using the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command, as you type your password, the characters do NOT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echo back (e.g. Like showing “dots”).   That is </a:t>
            </a:r>
            <a:r>
              <a:rPr lang="en-CA" sz="2000" b="1" u="sng" strike="noStrike" spc="-1" dirty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for this command and just continue entering your password.</a:t>
            </a:r>
          </a:p>
          <a:p>
            <a:endParaRPr lang="en-US" b="1" dirty="0"/>
          </a:p>
          <a:p>
            <a:r>
              <a:rPr lang="en-US" b="1" dirty="0"/>
              <a:t>NOTE: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the </a:t>
            </a:r>
            <a:r>
              <a:rPr lang="en-US" b="1" dirty="0"/>
              <a:t>name of the server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my.senecacollege.ca)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my.senecacollege.ca)</a:t>
            </a:r>
          </a:p>
          <a:p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info: </a:t>
            </a:r>
            <a:r>
              <a:rPr lang="en-US" b="1" dirty="0">
                <a:hlinkClick r:id="rId2"/>
              </a:rPr>
              <a:t>IT service desk</a:t>
            </a:r>
            <a:b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20" y="1871036"/>
            <a:ext cx="7410240" cy="3863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window.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20" y="1853280"/>
            <a:ext cx="7410240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from the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computer.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7410240" cy="3005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(via </a:t>
            </a:r>
            <a:r>
              <a:rPr lang="en-CA" sz="8000" b="1" spc="-1" dirty="0" err="1">
                <a:solidFill>
                  <a:srgbClr val="000000"/>
                </a:solidFill>
                <a:latin typeface="Gill Sans MT" panose="020B0502020104020203" pitchFamily="34" charset="0"/>
              </a:rPr>
              <a:t>MyApps</a:t>
            </a:r>
            <a:r>
              <a:rPr lang="en-CA" sz="80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</a:t>
            </a:r>
            <a:br>
              <a:rPr lang="en-CA" sz="80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endParaRPr lang="en-CA" sz="80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4800" b="1" dirty="0">
                <a:latin typeface="Gill Sans MT" panose="020B0502020104020203" pitchFamily="34" charset="0"/>
              </a:rPr>
              <a:t>Seneca Computer lab</a:t>
            </a:r>
            <a:br>
              <a:rPr lang="en-US" sz="4800" b="1" dirty="0">
                <a:latin typeface="Gill Sans MT" panose="020B0502020104020203" pitchFamily="34" charset="0"/>
              </a:rPr>
            </a:br>
            <a:r>
              <a:rPr lang="en-US" sz="4800" dirty="0">
                <a:latin typeface="Gill Sans MT" panose="020B0502020104020203" pitchFamily="34" charset="0"/>
              </a:rPr>
              <a:t>via</a:t>
            </a:r>
            <a:r>
              <a:rPr lang="en-US" sz="4800" b="1" dirty="0">
                <a:latin typeface="Gill Sans MT" panose="020B0502020104020203" pitchFamily="34" charset="0"/>
              </a:rPr>
              <a:t> </a:t>
            </a:r>
            <a:r>
              <a:rPr lang="en-US" sz="4800" b="1" dirty="0" err="1">
                <a:latin typeface="Gill Sans MT" panose="020B0502020104020203" pitchFamily="34" charset="0"/>
              </a:rPr>
              <a:t>MyApps</a:t>
            </a:r>
            <a:r>
              <a:rPr lang="en-US" sz="4800" dirty="0">
                <a:latin typeface="Gill Sans MT" panose="020B0502020104020203" pitchFamily="34" charset="0"/>
              </a:rPr>
              <a:t>.</a:t>
            </a:r>
            <a:br>
              <a:rPr lang="en-US" sz="4800" dirty="0">
                <a:latin typeface="Gill Sans MT" panose="020B0502020104020203" pitchFamily="34" charset="0"/>
              </a:rPr>
            </a:br>
            <a:endParaRPr lang="en-US" sz="4800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dirty="0">
                <a:latin typeface="Gill Sans MT" panose="020B0502020104020203" pitchFamily="34" charset="0"/>
              </a:rPr>
              <a:t>One advantage of this method is that your are at the college; therefore, </a:t>
            </a:r>
            <a:r>
              <a:rPr lang="en-US" sz="48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48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4800" b="1" dirty="0">
                <a:latin typeface="Gill Sans MT" panose="020B0502020104020203" pitchFamily="34" charset="0"/>
              </a:rPr>
              <a:t>graphical program</a:t>
            </a:r>
            <a:r>
              <a:rPr lang="en-US" sz="48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4800" b="1" dirty="0" err="1">
                <a:latin typeface="Gill Sans MT" panose="020B0502020104020203" pitchFamily="34" charset="0"/>
              </a:rPr>
              <a:t>ssh</a:t>
            </a:r>
            <a:r>
              <a:rPr lang="en-US" sz="4800" dirty="0">
                <a:latin typeface="Gill Sans MT" panose="020B0502020104020203" pitchFamily="34" charset="0"/>
              </a:rPr>
              <a:t> command (shown in the previous section).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4800" b="1" dirty="0">
                <a:latin typeface="Gill Sans MT" panose="020B0502020104020203" pitchFamily="34" charset="0"/>
              </a:rPr>
              <a:t>not</a:t>
            </a:r>
            <a:r>
              <a:rPr lang="en-US" sz="4800" dirty="0">
                <a:latin typeface="Gill Sans MT" panose="020B0502020104020203" pitchFamily="34" charset="0"/>
              </a:rPr>
              <a:t> have a home (notebook) computer and have access to a Seneca computer lab workstation.</a:t>
            </a:r>
            <a:br>
              <a:rPr lang="en-US" sz="4800" dirty="0">
                <a:latin typeface="Gill Sans MT" panose="020B0502020104020203" pitchFamily="34" charset="0"/>
              </a:rPr>
            </a:br>
            <a:endParaRPr lang="en-US" sz="4800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964" y="3115080"/>
            <a:ext cx="238125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400" b="0" strike="noStrike" spc="-1" dirty="0">
              <a:latin typeface="Arial"/>
            </a:endParaRPr>
          </a:p>
          <a:p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your Seneca Windows account.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 err="1"/>
              <a:t>MyApps</a:t>
            </a:r>
            <a:r>
              <a:rPr lang="en-US" dirty="0"/>
              <a:t> icon on the desktop to launch).</a:t>
            </a:r>
            <a:br>
              <a:rPr lang="en-US" dirty="0"/>
            </a:br>
            <a:r>
              <a:rPr lang="en-US" b="1" dirty="0"/>
              <a:t>NOTE</a:t>
            </a:r>
            <a:r>
              <a:rPr lang="en-US" dirty="0"/>
              <a:t>: If a banner appears at the top labelled </a:t>
            </a:r>
            <a:r>
              <a:rPr lang="en-US" b="1" dirty="0"/>
              <a:t>“Requires Validation”</a:t>
            </a:r>
            <a:r>
              <a:rPr lang="en-US" dirty="0"/>
              <a:t>, click the banner and use your username and password.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</a:t>
            </a:r>
            <a:r>
              <a:rPr lang="en-US" dirty="0" err="1"/>
              <a:t>MyApps</a:t>
            </a:r>
            <a:r>
              <a:rPr lang="en-US" dirty="0"/>
              <a:t> window and type the word: </a:t>
            </a:r>
            <a:r>
              <a:rPr lang="en-US" b="1" dirty="0" err="1"/>
              <a:t>ssh</a:t>
            </a:r>
            <a:br>
              <a:rPr lang="en-US" dirty="0"/>
            </a:b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Launch 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</a:t>
            </a:r>
            <a:br>
              <a:rPr lang="en-US" dirty="0"/>
            </a:br>
            <a:r>
              <a:rPr lang="en-US" dirty="0"/>
              <a:t>to access this application in the future.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400" b="0" strike="noStrike" spc="-1" dirty="0">
              <a:latin typeface="Arial"/>
            </a:endParaRPr>
          </a:p>
          <a:p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</a:t>
            </a:r>
            <a:br>
              <a:rPr lang="en-US" dirty="0"/>
            </a:br>
            <a:r>
              <a:rPr lang="en-US" dirty="0"/>
              <a:t>to allow you to connect to the server.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Click on the textbox labelled </a:t>
            </a:r>
            <a:r>
              <a:rPr lang="en-US" dirty="0" err="1"/>
              <a:t>Hostnanme</a:t>
            </a:r>
            <a:r>
              <a:rPr lang="en-US" dirty="0"/>
              <a:t> and enter the text: </a:t>
            </a:r>
            <a:r>
              <a:rPr lang="en-US" b="1" dirty="0"/>
              <a:t>matrix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</a:t>
            </a:r>
            <a:br>
              <a:rPr lang="en-US" dirty="0"/>
            </a:br>
            <a:r>
              <a:rPr lang="en-US" dirty="0"/>
              <a:t>If you where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  <a:r>
              <a:rPr lang="en-US" b="1" dirty="0"/>
              <a:t>matrix.senecac.on.ca</a:t>
            </a:r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Follow the same steps discussed in previous slides to connect and then disconnect to your Matrix account.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8396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in future courses for your program.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accounts</a:t>
            </a:r>
            <a:b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8238250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1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br>
              <a:rPr dirty="0"/>
            </a:b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running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via </a:t>
            </a:r>
            <a:r>
              <a:rPr lang="en-CA" sz="2000" spc="-1" dirty="0" err="1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in a Seneca computer lab.</a:t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endParaRPr lang="en-CA" sz="2000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 have a face-to-face class, but you have access to Seneca</a:t>
            </a:r>
            <a:br>
              <a:rPr lang="en-CA" sz="2000" b="1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computer labs, then perform this method in online tutorial 1.</a:t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accessing your Matrix account by launching a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run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command from the Linux shell.</a:t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endParaRPr lang="en-CA" sz="2000" spc="-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</a:pPr>
            <a:endParaRPr lang="en-CA" sz="18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 1 </a:t>
            </a:r>
            <a:b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:</a:t>
            </a:r>
            <a:b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dirty="0"/>
            </a:b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INVESTIGATION 1: ACCESSING YOUR MATRIX LINUX ACCOUNT</a:t>
            </a: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b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8396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the</a:t>
            </a:r>
            <a:br>
              <a:rPr lang="en-CA" dirty="0"/>
            </a:b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514568948"/>
              </p:ext>
            </p:extLst>
          </p:nvPr>
        </p:nvGraphicFramePr>
        <p:xfrm>
          <a:off x="152475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CSN500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(Capstone Project, formerly NDD430)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br>
                        <a:rPr sz="1500" dirty="0"/>
                      </a:b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9" y="1870811"/>
            <a:ext cx="8396640" cy="543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Resources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resources that students can use to learn topics for this course.</a:t>
            </a:r>
            <a:b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123954401"/>
              </p:ext>
            </p:extLst>
          </p:nvPr>
        </p:nvGraphicFramePr>
        <p:xfrm>
          <a:off x="1478149" y="2790285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https://my.senecacollege.ca/</a:t>
                      </a:r>
                      <a:endParaRPr lang="en-US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(located in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My Grades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0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833813"/>
            <a:ext cx="6709195" cy="47557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br>
              <a:rPr lang="en-US" b="1" dirty="0"/>
            </a:br>
            <a:br>
              <a:rPr lang="en-US" b="1" dirty="0"/>
            </a:br>
            <a:r>
              <a:rPr lang="en-US" b="1" dirty="0">
                <a:latin typeface="Gill Sans MT" panose="020B0502020104020203" pitchFamily="34" charset="0"/>
              </a:rPr>
              <a:t>Blackboard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The </a:t>
            </a:r>
            <a:r>
              <a:rPr lang="en-US" b="1" dirty="0">
                <a:latin typeface="Gill Sans MT" panose="020B0502020104020203" pitchFamily="34" charset="0"/>
              </a:rPr>
              <a:t>Blackboard</a:t>
            </a:r>
            <a:r>
              <a:rPr lang="en-US" dirty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To access course materials in Blackboard: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Enter the following in a web-browser: </a:t>
            </a:r>
            <a: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  <a:t>my.senecacollege.ca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Click</a:t>
            </a:r>
            <a:r>
              <a:rPr lang="en-US" b="1" dirty="0">
                <a:latin typeface="Gill Sans MT" panose="020B0502020104020203" pitchFamily="34" charset="0"/>
              </a:rPr>
              <a:t> Student </a:t>
            </a:r>
            <a:r>
              <a:rPr lang="en-US" b="1" dirty="0" err="1">
                <a:latin typeface="Gill Sans MT" panose="020B0502020104020203" pitchFamily="34" charset="0"/>
              </a:rPr>
              <a:t>MySeneca</a:t>
            </a:r>
            <a:endParaRPr lang="en-US" b="1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Click </a:t>
            </a:r>
            <a:r>
              <a:rPr lang="en-US" b="1" dirty="0" err="1">
                <a:latin typeface="Gill Sans MT" panose="020B0502020104020203" pitchFamily="34" charset="0"/>
              </a:rPr>
              <a:t>Learn@Seneca</a:t>
            </a:r>
            <a:r>
              <a:rPr lang="en-US" b="1" dirty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tab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Enter your username and password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(You should have been provided a </a:t>
            </a:r>
            <a:r>
              <a:rPr lang="en-US" b="1" dirty="0">
                <a:latin typeface="Gill Sans MT" panose="020B0502020104020203" pitchFamily="34" charset="0"/>
              </a:rPr>
              <a:t>username</a:t>
            </a:r>
            <a:r>
              <a:rPr lang="en-US" dirty="0">
                <a:latin typeface="Gill Sans MT" panose="020B0502020104020203" pitchFamily="34" charset="0"/>
              </a:rPr>
              <a:t> and </a:t>
            </a:r>
            <a:r>
              <a:rPr lang="en-US" b="1" dirty="0">
                <a:latin typeface="Gill Sans MT" panose="020B0502020104020203" pitchFamily="34" charset="0"/>
              </a:rPr>
              <a:t>password</a:t>
            </a:r>
            <a:r>
              <a:rPr lang="en-US" dirty="0">
                <a:latin typeface="Gill Sans MT" panose="020B0502020104020203" pitchFamily="34" charset="0"/>
              </a:rPr>
              <a:t> to gain access to this resource)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/>
              <a:t>           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3" y="2607432"/>
            <a:ext cx="2952642" cy="11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9603275" cy="47557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>
                <a:latin typeface="Gill Sans MT" panose="020B0502020104020203" pitchFamily="34" charset="0"/>
              </a:rPr>
              <a:t>Faculty Information </a:t>
            </a:r>
          </a:p>
          <a:p>
            <a:pPr marL="0" indent="0">
              <a:buNone/>
            </a:pPr>
            <a:r>
              <a:rPr lang="en-US" sz="2600" dirty="0">
                <a:latin typeface="Gill Sans MT" panose="020B0502020104020203" pitchFamily="34" charset="0"/>
              </a:rPr>
              <a:t>Please note and record the following information in class </a:t>
            </a:r>
            <a:br>
              <a:rPr lang="en-US" sz="2600" dirty="0">
                <a:latin typeface="Gill Sans MT" panose="020B0502020104020203" pitchFamily="34" charset="0"/>
              </a:rPr>
            </a:br>
            <a:r>
              <a:rPr lang="en-US" sz="2600" dirty="0">
                <a:latin typeface="Gill Sans MT" panose="020B0502020104020203" pitchFamily="34" charset="0"/>
              </a:rPr>
              <a:t>(Select </a:t>
            </a:r>
            <a:r>
              <a:rPr lang="en-US" sz="2600" b="1" dirty="0">
                <a:latin typeface="Gill Sans MT" panose="020B0502020104020203" pitchFamily="34" charset="0"/>
              </a:rPr>
              <a:t>Faculty Contact Information </a:t>
            </a:r>
            <a:r>
              <a:rPr lang="en-US" sz="2600" dirty="0">
                <a:latin typeface="Gill Sans MT" panose="020B0502020104020203" pitchFamily="34" charset="0"/>
              </a:rPr>
              <a:t>from</a:t>
            </a:r>
            <a:r>
              <a:rPr lang="en-US" sz="2600" b="1" dirty="0">
                <a:latin typeface="Gill Sans MT" panose="020B0502020104020203" pitchFamily="34" charset="0"/>
              </a:rPr>
              <a:t> left navigation pane</a:t>
            </a:r>
            <a:r>
              <a:rPr lang="en-US" sz="2600" dirty="0">
                <a:latin typeface="Gill Sans MT" panose="020B0502020104020203" pitchFamily="34" charset="0"/>
              </a:rPr>
              <a:t>):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ULI101 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Address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Video Classes / Meetings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(</a:t>
            </a:r>
            <a:r>
              <a:rPr lang="en-US" b="1" dirty="0" err="1">
                <a:latin typeface="Gill Sans MT" panose="020B0502020104020203" pitchFamily="34" charset="0"/>
              </a:rPr>
              <a:t>eg</a:t>
            </a:r>
            <a:r>
              <a:rPr lang="en-US" b="1" dirty="0">
                <a:latin typeface="Gill Sans MT" panose="020B0502020104020203" pitchFamily="34" charset="0"/>
              </a:rPr>
              <a:t>. MS Teams, Zoom, </a:t>
            </a:r>
            <a:r>
              <a:rPr lang="en-US" b="1" dirty="0" err="1">
                <a:latin typeface="Gill Sans MT" panose="020B0502020104020203" pitchFamily="34" charset="0"/>
              </a:rPr>
              <a:t>etc</a:t>
            </a:r>
            <a:r>
              <a:rPr lang="en-US" b="1" dirty="0">
                <a:latin typeface="Gill Sans MT" panose="020B0502020104020203" pitchFamily="34" charset="0"/>
              </a:rPr>
              <a:t>)</a:t>
            </a:r>
            <a:br>
              <a:rPr lang="en-US" b="1" dirty="0">
                <a:latin typeface="Gill Sans MT" panose="020B0502020104020203" pitchFamily="34" charset="0"/>
              </a:rPr>
            </a:br>
            <a:br>
              <a:rPr lang="en-US" b="1" dirty="0">
                <a:latin typeface="Gill Sans MT" panose="020B0502020104020203" pitchFamily="34" charset="0"/>
              </a:rPr>
            </a:br>
            <a:br>
              <a:rPr lang="en-US" b="1" dirty="0"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</a:b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82" y="3561907"/>
            <a:ext cx="3855705" cy="1615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0" y="1853280"/>
            <a:ext cx="5899191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Learning Content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section 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</a:t>
            </a: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there are several resources which </a:t>
            </a: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</a:t>
            </a:r>
            <a:br>
              <a:rPr dirty="0"/>
            </a:b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Recorded 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streaming video which becomes available a few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hours after the lecture.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Quizzes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online quizzes for this course.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midterm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and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final exam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test2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for this course. </a:t>
            </a: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due dates for evaluation.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90" y="2828286"/>
            <a:ext cx="5110445" cy="2958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20" y="1866561"/>
            <a:ext cx="4644480" cy="4028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1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(in yellow)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provide 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b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and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cans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(in yellow) </a:t>
            </a: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format.</a:t>
            </a:r>
            <a:br>
              <a:rPr dirty="0"/>
            </a:b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section (in yellow) 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that provide the student-guided practice to become familiar with working in the Linux environment. These tutorials require 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br>
              <a:rPr dirty="0"/>
            </a:b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perform there areas</a:t>
            </a:r>
            <a:r>
              <a:rPr lang="en-US" dirty="0"/>
              <a:t> that are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highlighted in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yellow.</a:t>
            </a:r>
            <a:endParaRPr lang="en-CA" sz="2000" strike="noStrike" spc="-1" dirty="0">
              <a:latin typeface="Arial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83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7270</TotalTime>
  <Words>3631</Words>
  <Application>Microsoft Macintosh PowerPoint</Application>
  <PresentationFormat>Widescreen</PresentationFormat>
  <Paragraphs>252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Chris Johnson</cp:lastModifiedBy>
  <cp:revision>843</cp:revision>
  <dcterms:created xsi:type="dcterms:W3CDTF">2019-04-25T17:31:46Z</dcterms:created>
  <dcterms:modified xsi:type="dcterms:W3CDTF">2022-05-09T13:42:39Z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